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60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9878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31731" y="1214557"/>
            <a:ext cx="7653337" cy="2754987"/>
          </a:xfrm>
          <a:prstGeom prst="rect">
            <a:avLst/>
          </a:prstGeom>
          <a:noFill/>
          <a:ln/>
        </p:spPr>
        <p:txBody>
          <a:bodyPr wrap="square" rtlCol="0" anchor="t"/>
          <a:lstStyle/>
          <a:p>
            <a:pPr marL="0" indent="0">
              <a:lnSpc>
                <a:spcPts val="7232"/>
              </a:lnSpc>
              <a:buNone/>
            </a:pPr>
            <a:r>
              <a:rPr lang="en-US" sz="5785" dirty="0">
                <a:solidFill>
                  <a:srgbClr val="F5F0F0"/>
                </a:solidFill>
                <a:latin typeface="Asar" pitchFamily="34" charset="0"/>
                <a:ea typeface="Asar" pitchFamily="34" charset="-122"/>
                <a:cs typeface="Asar" pitchFamily="34" charset="-120"/>
              </a:rPr>
              <a:t>Estruturas de Controle em Python: Repetição e Condicionais</a:t>
            </a:r>
            <a:endParaRPr lang="en-US" sz="5785" dirty="0"/>
          </a:p>
        </p:txBody>
      </p:sp>
      <p:sp>
        <p:nvSpPr>
          <p:cNvPr id="6" name="Text 2"/>
          <p:cNvSpPr/>
          <p:nvPr/>
        </p:nvSpPr>
        <p:spPr>
          <a:xfrm>
            <a:off x="6231731" y="4288988"/>
            <a:ext cx="7653337" cy="2726055"/>
          </a:xfrm>
          <a:prstGeom prst="rect">
            <a:avLst/>
          </a:prstGeom>
          <a:noFill/>
          <a:ln/>
        </p:spPr>
        <p:txBody>
          <a:bodyPr wrap="square" rtlCol="0" anchor="t"/>
          <a:lstStyle/>
          <a:p>
            <a:pPr marL="0" indent="0">
              <a:lnSpc>
                <a:spcPts val="2683"/>
              </a:lnSpc>
              <a:buNone/>
            </a:pPr>
            <a:r>
              <a:rPr lang="en-US" sz="1677" dirty="0">
                <a:solidFill>
                  <a:srgbClr val="E2E6E9"/>
                </a:solidFill>
                <a:latin typeface="Asar" pitchFamily="34" charset="0"/>
                <a:ea typeface="Asar" pitchFamily="34" charset="-122"/>
                <a:cs typeface="Asar" pitchFamily="34" charset="-120"/>
              </a:rPr>
              <a:t>As estruturas de controle são os blocos de construção de qualquer programa em Python. Elas permitem que você execute instruções repetidamente, faça decisões com base em condições específicas e controle o fluxo do seu código. Essas estruturas são essenciais para criar programas eficientes e complexos, e dominar seu uso é crucial para o sucesso na programação em Python. Neste guia, exploraremos as estruturas de repetição (loops) e condicionais (if-else), fornecendo exemplos práticos e explicações detalhadas para ajudá-lo a entender seu funcionamento e aplicação em seus programas.</a:t>
            </a:r>
            <a:endParaRPr lang="en-US" sz="167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496729"/>
            <a:ext cx="7640598"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Estruturas de Repetição: Loops for e while</a:t>
            </a:r>
            <a:endParaRPr lang="en-US" sz="3402" dirty="0"/>
          </a:p>
        </p:txBody>
      </p:sp>
      <p:sp>
        <p:nvSpPr>
          <p:cNvPr id="6" name="Shape 2"/>
          <p:cNvSpPr/>
          <p:nvPr/>
        </p:nvSpPr>
        <p:spPr>
          <a:xfrm>
            <a:off x="852607" y="1295995"/>
            <a:ext cx="22860" cy="6436757"/>
          </a:xfrm>
          <a:prstGeom prst="roundRect">
            <a:avLst>
              <a:gd name="adj" fmla="val 317520"/>
            </a:avLst>
          </a:prstGeom>
          <a:solidFill>
            <a:srgbClr val="194A99"/>
          </a:solidFill>
          <a:ln/>
        </p:spPr>
        <p:txBody>
          <a:bodyPr/>
          <a:lstStyle/>
          <a:p>
            <a:endParaRPr lang="pt-BR"/>
          </a:p>
        </p:txBody>
      </p:sp>
      <p:sp>
        <p:nvSpPr>
          <p:cNvPr id="7" name="Shape 3"/>
          <p:cNvSpPr/>
          <p:nvPr/>
        </p:nvSpPr>
        <p:spPr>
          <a:xfrm>
            <a:off x="1035546" y="1673185"/>
            <a:ext cx="604837" cy="22860"/>
          </a:xfrm>
          <a:prstGeom prst="roundRect">
            <a:avLst>
              <a:gd name="adj" fmla="val 317520"/>
            </a:avLst>
          </a:prstGeom>
          <a:solidFill>
            <a:srgbClr val="194A99"/>
          </a:solidFill>
          <a:ln/>
        </p:spPr>
        <p:txBody>
          <a:bodyPr/>
          <a:lstStyle/>
          <a:p>
            <a:endParaRPr lang="pt-BR"/>
          </a:p>
        </p:txBody>
      </p:sp>
      <p:sp>
        <p:nvSpPr>
          <p:cNvPr id="8" name="Shape 4"/>
          <p:cNvSpPr/>
          <p:nvPr/>
        </p:nvSpPr>
        <p:spPr>
          <a:xfrm>
            <a:off x="669667" y="1490305"/>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9" name="Text 5"/>
          <p:cNvSpPr/>
          <p:nvPr/>
        </p:nvSpPr>
        <p:spPr>
          <a:xfrm>
            <a:off x="804327" y="1555075"/>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10" name="Text 6"/>
          <p:cNvSpPr/>
          <p:nvPr/>
        </p:nvSpPr>
        <p:spPr>
          <a:xfrm>
            <a:off x="1814513" y="1468755"/>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Loop for</a:t>
            </a:r>
            <a:endParaRPr lang="en-US" sz="1701" dirty="0"/>
          </a:p>
        </p:txBody>
      </p:sp>
      <p:sp>
        <p:nvSpPr>
          <p:cNvPr id="11" name="Text 7"/>
          <p:cNvSpPr/>
          <p:nvPr/>
        </p:nvSpPr>
        <p:spPr>
          <a:xfrm>
            <a:off x="1814513" y="1842254"/>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 loop for é usado quando você precisa executar um bloco de código um número fixo de vezes, iterando sobre uma sequência. A sequência pode ser uma lista, tupla, string ou um objeto gerado por range().</a:t>
            </a:r>
            <a:endParaRPr lang="en-US" sz="1361" dirty="0"/>
          </a:p>
        </p:txBody>
      </p:sp>
      <p:sp>
        <p:nvSpPr>
          <p:cNvPr id="12" name="Shape 8"/>
          <p:cNvSpPr/>
          <p:nvPr/>
        </p:nvSpPr>
        <p:spPr>
          <a:xfrm>
            <a:off x="1035546" y="3394710"/>
            <a:ext cx="604837" cy="22860"/>
          </a:xfrm>
          <a:prstGeom prst="roundRect">
            <a:avLst>
              <a:gd name="adj" fmla="val 317520"/>
            </a:avLst>
          </a:prstGeom>
          <a:solidFill>
            <a:srgbClr val="194A99"/>
          </a:solidFill>
          <a:ln/>
        </p:spPr>
        <p:txBody>
          <a:bodyPr/>
          <a:lstStyle/>
          <a:p>
            <a:endParaRPr lang="pt-BR"/>
          </a:p>
        </p:txBody>
      </p:sp>
      <p:sp>
        <p:nvSpPr>
          <p:cNvPr id="13" name="Shape 9"/>
          <p:cNvSpPr/>
          <p:nvPr/>
        </p:nvSpPr>
        <p:spPr>
          <a:xfrm>
            <a:off x="669667" y="3211830"/>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4" name="Text 10"/>
          <p:cNvSpPr/>
          <p:nvPr/>
        </p:nvSpPr>
        <p:spPr>
          <a:xfrm>
            <a:off x="791111" y="3276600"/>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5" name="Text 11"/>
          <p:cNvSpPr/>
          <p:nvPr/>
        </p:nvSpPr>
        <p:spPr>
          <a:xfrm>
            <a:off x="1814513" y="3190280"/>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Loop while</a:t>
            </a:r>
            <a:endParaRPr lang="en-US" sz="1701" dirty="0"/>
          </a:p>
        </p:txBody>
      </p:sp>
      <p:sp>
        <p:nvSpPr>
          <p:cNvPr id="16" name="Text 12"/>
          <p:cNvSpPr/>
          <p:nvPr/>
        </p:nvSpPr>
        <p:spPr>
          <a:xfrm>
            <a:off x="1814513" y="3563779"/>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 loop while executa um bloco de código enquanto uma condição específica for verdadeira. É útil quando o número de iterações não é conhecido previamente, dependendo de um critério específico.</a:t>
            </a:r>
            <a:endParaRPr lang="en-US" sz="1361" dirty="0"/>
          </a:p>
        </p:txBody>
      </p:sp>
      <p:sp>
        <p:nvSpPr>
          <p:cNvPr id="17" name="Shape 13"/>
          <p:cNvSpPr/>
          <p:nvPr/>
        </p:nvSpPr>
        <p:spPr>
          <a:xfrm>
            <a:off x="1035546" y="5116235"/>
            <a:ext cx="604837" cy="22860"/>
          </a:xfrm>
          <a:prstGeom prst="roundRect">
            <a:avLst>
              <a:gd name="adj" fmla="val 317520"/>
            </a:avLst>
          </a:prstGeom>
          <a:solidFill>
            <a:srgbClr val="194A99"/>
          </a:solidFill>
          <a:ln/>
        </p:spPr>
        <p:txBody>
          <a:bodyPr/>
          <a:lstStyle/>
          <a:p>
            <a:endParaRPr lang="pt-BR"/>
          </a:p>
        </p:txBody>
      </p:sp>
      <p:sp>
        <p:nvSpPr>
          <p:cNvPr id="18" name="Shape 14"/>
          <p:cNvSpPr/>
          <p:nvPr/>
        </p:nvSpPr>
        <p:spPr>
          <a:xfrm>
            <a:off x="669667" y="4933355"/>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9" name="Text 15"/>
          <p:cNvSpPr/>
          <p:nvPr/>
        </p:nvSpPr>
        <p:spPr>
          <a:xfrm>
            <a:off x="791825" y="4998125"/>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20" name="Text 16"/>
          <p:cNvSpPr/>
          <p:nvPr/>
        </p:nvSpPr>
        <p:spPr>
          <a:xfrm>
            <a:off x="1814513" y="4911804"/>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Exemplo do loop for</a:t>
            </a:r>
            <a:endParaRPr lang="en-US" sz="1701" dirty="0"/>
          </a:p>
        </p:txBody>
      </p:sp>
      <p:sp>
        <p:nvSpPr>
          <p:cNvPr id="21" name="Text 17"/>
          <p:cNvSpPr/>
          <p:nvPr/>
        </p:nvSpPr>
        <p:spPr>
          <a:xfrm>
            <a:off x="1814513" y="5285303"/>
            <a:ext cx="6724650"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 código `for i in range(5): print(i)` imprime os números de 0 a 4, iterando sobre o objeto gerado por `range(5)`. Cada iteração do loop atribui o próximo valor do `range` à variável `i`.</a:t>
            </a:r>
            <a:endParaRPr lang="en-US" sz="1361" dirty="0"/>
          </a:p>
        </p:txBody>
      </p:sp>
      <p:sp>
        <p:nvSpPr>
          <p:cNvPr id="22" name="Shape 18"/>
          <p:cNvSpPr/>
          <p:nvPr/>
        </p:nvSpPr>
        <p:spPr>
          <a:xfrm>
            <a:off x="1035546" y="6561177"/>
            <a:ext cx="604837" cy="22860"/>
          </a:xfrm>
          <a:prstGeom prst="roundRect">
            <a:avLst>
              <a:gd name="adj" fmla="val 317520"/>
            </a:avLst>
          </a:prstGeom>
          <a:solidFill>
            <a:srgbClr val="194A99"/>
          </a:solidFill>
          <a:ln/>
        </p:spPr>
        <p:txBody>
          <a:bodyPr/>
          <a:lstStyle/>
          <a:p>
            <a:endParaRPr lang="pt-BR"/>
          </a:p>
        </p:txBody>
      </p:sp>
      <p:sp>
        <p:nvSpPr>
          <p:cNvPr id="23" name="Shape 19"/>
          <p:cNvSpPr/>
          <p:nvPr/>
        </p:nvSpPr>
        <p:spPr>
          <a:xfrm>
            <a:off x="669667" y="6378297"/>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24" name="Text 20"/>
          <p:cNvSpPr/>
          <p:nvPr/>
        </p:nvSpPr>
        <p:spPr>
          <a:xfrm>
            <a:off x="791706" y="6443067"/>
            <a:ext cx="14466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4</a:t>
            </a:r>
            <a:endParaRPr lang="en-US" sz="2041" dirty="0"/>
          </a:p>
        </p:txBody>
      </p:sp>
      <p:sp>
        <p:nvSpPr>
          <p:cNvPr id="25" name="Text 21"/>
          <p:cNvSpPr/>
          <p:nvPr/>
        </p:nvSpPr>
        <p:spPr>
          <a:xfrm>
            <a:off x="1814513" y="6356747"/>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Exemplo do loop while</a:t>
            </a:r>
            <a:endParaRPr lang="en-US" sz="1701" dirty="0"/>
          </a:p>
        </p:txBody>
      </p:sp>
      <p:sp>
        <p:nvSpPr>
          <p:cNvPr id="26" name="Text 22"/>
          <p:cNvSpPr/>
          <p:nvPr/>
        </p:nvSpPr>
        <p:spPr>
          <a:xfrm>
            <a:off x="1814513" y="6730246"/>
            <a:ext cx="6724650"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 código `count = 0; while count &lt; 5: print(count); count += 1` imprime os números de 0 a 4. A variável `count` é incrementada a cada iteração até que a condição `count &lt; 5` não seja mais verdadeira.</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937498"/>
            <a:ext cx="6100167"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Uso do Comando break em Loops</a:t>
            </a:r>
            <a:endParaRPr lang="en-US" sz="3402" dirty="0"/>
          </a:p>
        </p:txBody>
      </p:sp>
      <p:sp>
        <p:nvSpPr>
          <p:cNvPr id="6" name="Shape 2"/>
          <p:cNvSpPr/>
          <p:nvPr/>
        </p:nvSpPr>
        <p:spPr>
          <a:xfrm>
            <a:off x="6091238" y="1931075"/>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7" name="Text 3"/>
          <p:cNvSpPr/>
          <p:nvPr/>
        </p:nvSpPr>
        <p:spPr>
          <a:xfrm>
            <a:off x="6225897" y="1995845"/>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8" name="Text 4"/>
          <p:cNvSpPr/>
          <p:nvPr/>
        </p:nvSpPr>
        <p:spPr>
          <a:xfrm>
            <a:off x="6652736" y="1931075"/>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O comando break</a:t>
            </a:r>
            <a:endParaRPr lang="en-US" sz="1701" dirty="0"/>
          </a:p>
        </p:txBody>
      </p:sp>
      <p:sp>
        <p:nvSpPr>
          <p:cNvPr id="9" name="Text 5"/>
          <p:cNvSpPr/>
          <p:nvPr/>
        </p:nvSpPr>
        <p:spPr>
          <a:xfrm>
            <a:off x="6652736" y="2304574"/>
            <a:ext cx="737282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O comando `break` permite interromper a execução de um loop antes que ele termine naturalmente. Ele é útil para sair de um loop quando uma condição específica é satisfeita, evitando iterações desnecessárias.</a:t>
            </a:r>
            <a:endParaRPr lang="en-US" sz="1361" dirty="0"/>
          </a:p>
        </p:txBody>
      </p:sp>
      <p:sp>
        <p:nvSpPr>
          <p:cNvPr id="10" name="Shape 6"/>
          <p:cNvSpPr/>
          <p:nvPr/>
        </p:nvSpPr>
        <p:spPr>
          <a:xfrm>
            <a:off x="6091238" y="3501390"/>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1" name="Text 7"/>
          <p:cNvSpPr/>
          <p:nvPr/>
        </p:nvSpPr>
        <p:spPr>
          <a:xfrm>
            <a:off x="6212681" y="3566160"/>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2" name="Text 8"/>
          <p:cNvSpPr/>
          <p:nvPr/>
        </p:nvSpPr>
        <p:spPr>
          <a:xfrm>
            <a:off x="6652736" y="3501390"/>
            <a:ext cx="2279094"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Exemplo de uso do break</a:t>
            </a:r>
            <a:endParaRPr lang="en-US" sz="1701" dirty="0"/>
          </a:p>
        </p:txBody>
      </p:sp>
      <p:sp>
        <p:nvSpPr>
          <p:cNvPr id="13" name="Text 9"/>
          <p:cNvSpPr/>
          <p:nvPr/>
        </p:nvSpPr>
        <p:spPr>
          <a:xfrm>
            <a:off x="6652736" y="3874889"/>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O código `for i in range(10): if i == 5: break; print(i)` imprime os números de 0 a 4. Quando `i` é igual a 5, o `break` interrompe o loop, evitando que os números de 5 a 9 sejam impressos.</a:t>
            </a:r>
            <a:endParaRPr lang="en-US" sz="1361" dirty="0"/>
          </a:p>
        </p:txBody>
      </p:sp>
      <p:sp>
        <p:nvSpPr>
          <p:cNvPr id="14" name="Shape 10"/>
          <p:cNvSpPr/>
          <p:nvPr/>
        </p:nvSpPr>
        <p:spPr>
          <a:xfrm>
            <a:off x="6091238" y="4795123"/>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5" name="Text 11"/>
          <p:cNvSpPr/>
          <p:nvPr/>
        </p:nvSpPr>
        <p:spPr>
          <a:xfrm>
            <a:off x="6213396" y="4859893"/>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16" name="Text 12"/>
          <p:cNvSpPr/>
          <p:nvPr/>
        </p:nvSpPr>
        <p:spPr>
          <a:xfrm>
            <a:off x="6652736" y="4795123"/>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Importância do break</a:t>
            </a:r>
            <a:endParaRPr lang="en-US" sz="1701" dirty="0"/>
          </a:p>
        </p:txBody>
      </p:sp>
      <p:sp>
        <p:nvSpPr>
          <p:cNvPr id="17" name="Text 13"/>
          <p:cNvSpPr/>
          <p:nvPr/>
        </p:nvSpPr>
        <p:spPr>
          <a:xfrm>
            <a:off x="6652736" y="5168622"/>
            <a:ext cx="737282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O `break` é essencial para o controle de fluxo em loops, permitindo a otimização do código e a saída de loops quando necessário. Ele é frequentemente usado em combinação com estruturas condicionais para criar lógica mais complexa.</a:t>
            </a:r>
            <a:endParaRPr lang="en-US" sz="1361" dirty="0"/>
          </a:p>
        </p:txBody>
      </p:sp>
      <p:sp>
        <p:nvSpPr>
          <p:cNvPr id="18" name="Shape 14"/>
          <p:cNvSpPr/>
          <p:nvPr/>
        </p:nvSpPr>
        <p:spPr>
          <a:xfrm>
            <a:off x="6091238" y="6365438"/>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9" name="Text 15"/>
          <p:cNvSpPr/>
          <p:nvPr/>
        </p:nvSpPr>
        <p:spPr>
          <a:xfrm>
            <a:off x="6213277" y="6430208"/>
            <a:ext cx="14466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4</a:t>
            </a:r>
            <a:endParaRPr lang="en-US" sz="2041" dirty="0"/>
          </a:p>
        </p:txBody>
      </p:sp>
      <p:sp>
        <p:nvSpPr>
          <p:cNvPr id="20" name="Text 16"/>
          <p:cNvSpPr/>
          <p:nvPr/>
        </p:nvSpPr>
        <p:spPr>
          <a:xfrm>
            <a:off x="6652736" y="6365438"/>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Uso do break em while</a:t>
            </a:r>
            <a:endParaRPr lang="en-US" sz="1701" dirty="0"/>
          </a:p>
        </p:txBody>
      </p:sp>
      <p:sp>
        <p:nvSpPr>
          <p:cNvPr id="21" name="Text 17"/>
          <p:cNvSpPr/>
          <p:nvPr/>
        </p:nvSpPr>
        <p:spPr>
          <a:xfrm>
            <a:off x="6652736" y="6738938"/>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O `break` também é aplicado em loops `while`, interrompendo a execução quando uma condição específica for satisfeita dentro do loop.</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sp>
        <p:nvSpPr>
          <p:cNvPr id="4" name="Text 1"/>
          <p:cNvSpPr/>
          <p:nvPr/>
        </p:nvSpPr>
        <p:spPr>
          <a:xfrm>
            <a:off x="1185029" y="829628"/>
            <a:ext cx="12260223" cy="1543050"/>
          </a:xfrm>
          <a:prstGeom prst="rect">
            <a:avLst/>
          </a:prstGeom>
          <a:noFill/>
          <a:ln/>
        </p:spPr>
        <p:txBody>
          <a:bodyPr wrap="squar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Estruturas Condicionais: if-else, Aninhamento e Condicional Ternária</a:t>
            </a:r>
            <a:endParaRPr lang="en-US" sz="4860" dirty="0"/>
          </a:p>
        </p:txBody>
      </p:sp>
      <p:sp>
        <p:nvSpPr>
          <p:cNvPr id="5" name="Text 2"/>
          <p:cNvSpPr/>
          <p:nvPr/>
        </p:nvSpPr>
        <p:spPr>
          <a:xfrm>
            <a:off x="1185029" y="2989778"/>
            <a:ext cx="355342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Condicional Simples if-else</a:t>
            </a:r>
            <a:endParaRPr lang="en-US" sz="2430" dirty="0"/>
          </a:p>
        </p:txBody>
      </p:sp>
      <p:sp>
        <p:nvSpPr>
          <p:cNvPr id="6" name="Text 3"/>
          <p:cNvSpPr/>
          <p:nvPr/>
        </p:nvSpPr>
        <p:spPr>
          <a:xfrm>
            <a:off x="1185029" y="3622358"/>
            <a:ext cx="3684746" cy="3555444"/>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As estruturas condicionais, ou if-else, permitem que você execute diferentes blocos de código com base em condições específicas. O código dentro do bloco `if` é executado se a condição for verdadeira. Se a condição for falsa, o código dentro do bloco `else` é executado.</a:t>
            </a:r>
            <a:endParaRPr lang="en-US" sz="1944" dirty="0"/>
          </a:p>
        </p:txBody>
      </p:sp>
      <p:sp>
        <p:nvSpPr>
          <p:cNvPr id="7" name="Text 4"/>
          <p:cNvSpPr/>
          <p:nvPr/>
        </p:nvSpPr>
        <p:spPr>
          <a:xfrm>
            <a:off x="5479613" y="2989778"/>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Exemplo de if-else</a:t>
            </a:r>
            <a:endParaRPr lang="en-US" sz="2430" dirty="0"/>
          </a:p>
        </p:txBody>
      </p:sp>
      <p:sp>
        <p:nvSpPr>
          <p:cNvPr id="8" name="Text 5"/>
          <p:cNvSpPr/>
          <p:nvPr/>
        </p:nvSpPr>
        <p:spPr>
          <a:xfrm>
            <a:off x="5479613" y="3622358"/>
            <a:ext cx="3684746" cy="2765346"/>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O código `x = 10; if x &gt; 5: print("x é maior que 5"); else: print("x não é maior que 5")` imprime "x é maior que 5" porque `x` é maior que 5. Se `x` fosse menor ou igual a 5, o código dentro do `else` seria executado.</a:t>
            </a:r>
            <a:endParaRPr lang="en-US" sz="1944" dirty="0"/>
          </a:p>
        </p:txBody>
      </p:sp>
      <p:sp>
        <p:nvSpPr>
          <p:cNvPr id="9" name="Text 6"/>
          <p:cNvSpPr/>
          <p:nvPr/>
        </p:nvSpPr>
        <p:spPr>
          <a:xfrm>
            <a:off x="9774198" y="2989778"/>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Condicional Aninhada</a:t>
            </a:r>
            <a:endParaRPr lang="en-US" sz="2430" dirty="0"/>
          </a:p>
        </p:txBody>
      </p:sp>
      <p:sp>
        <p:nvSpPr>
          <p:cNvPr id="10" name="Text 7"/>
          <p:cNvSpPr/>
          <p:nvPr/>
        </p:nvSpPr>
        <p:spPr>
          <a:xfrm>
            <a:off x="9774198" y="3622358"/>
            <a:ext cx="3684746" cy="2765346"/>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Condicionais aninhadas permitem verificar múltiplas condições em diferentes níveis. Uma estrutura condicional pode ser colocada dentro de outra, permitindo que o código seja mais flexível e abrangente.</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56188"/>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3024068" y="2635448"/>
            <a:ext cx="7915275"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Condicional Aninhada: Exemplo e Aplicação</a:t>
            </a:r>
            <a:endParaRPr lang="en-US" sz="3402" dirty="0"/>
          </a:p>
        </p:txBody>
      </p:sp>
      <p:pic>
        <p:nvPicPr>
          <p:cNvPr id="6" name="Image 2" descr="preencoded.png"/>
          <p:cNvPicPr>
            <a:picLocks noChangeAspect="1"/>
          </p:cNvPicPr>
          <p:nvPr/>
        </p:nvPicPr>
        <p:blipFill>
          <a:blip r:embed="rId5"/>
          <a:stretch>
            <a:fillRect/>
          </a:stretch>
        </p:blipFill>
        <p:spPr>
          <a:xfrm>
            <a:off x="3024068" y="3434715"/>
            <a:ext cx="864037" cy="1548765"/>
          </a:xfrm>
          <a:prstGeom prst="rect">
            <a:avLst/>
          </a:prstGeom>
        </p:spPr>
      </p:pic>
      <p:sp>
        <p:nvSpPr>
          <p:cNvPr id="7" name="Text 2"/>
          <p:cNvSpPr/>
          <p:nvPr/>
        </p:nvSpPr>
        <p:spPr>
          <a:xfrm>
            <a:off x="4147304" y="3607475"/>
            <a:ext cx="3104555"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Exemplo de Condicional Aninhada</a:t>
            </a:r>
            <a:endParaRPr lang="en-US" sz="1701" dirty="0"/>
          </a:p>
        </p:txBody>
      </p:sp>
      <p:sp>
        <p:nvSpPr>
          <p:cNvPr id="8" name="Text 3"/>
          <p:cNvSpPr/>
          <p:nvPr/>
        </p:nvSpPr>
        <p:spPr>
          <a:xfrm>
            <a:off x="4147304" y="3980974"/>
            <a:ext cx="7458908"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 código `x = 10; if x &gt; 5: if x &lt; 15: print("x está entre 5 e 15"); else: print("x é maior ou igual a 15"); else: print("x é menor ou igual a 5")` verifica se `x` está entre 5 e 15 ou se é maior/menor do que esses valores.</a:t>
            </a:r>
            <a:endParaRPr lang="en-US" sz="1361" dirty="0"/>
          </a:p>
        </p:txBody>
      </p:sp>
      <p:pic>
        <p:nvPicPr>
          <p:cNvPr id="9" name="Image 3" descr="preencoded.png"/>
          <p:cNvPicPr>
            <a:picLocks noChangeAspect="1"/>
          </p:cNvPicPr>
          <p:nvPr/>
        </p:nvPicPr>
        <p:blipFill>
          <a:blip r:embed="rId6"/>
          <a:stretch>
            <a:fillRect/>
          </a:stretch>
        </p:blipFill>
        <p:spPr>
          <a:xfrm>
            <a:off x="3024068" y="4983480"/>
            <a:ext cx="864037" cy="1548765"/>
          </a:xfrm>
          <a:prstGeom prst="rect">
            <a:avLst/>
          </a:prstGeom>
        </p:spPr>
      </p:pic>
      <p:sp>
        <p:nvSpPr>
          <p:cNvPr id="10" name="Text 4"/>
          <p:cNvSpPr/>
          <p:nvPr/>
        </p:nvSpPr>
        <p:spPr>
          <a:xfrm>
            <a:off x="4147304" y="5156240"/>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Aplicações Práticas</a:t>
            </a:r>
            <a:endParaRPr lang="en-US" sz="1701" dirty="0"/>
          </a:p>
        </p:txBody>
      </p:sp>
      <p:sp>
        <p:nvSpPr>
          <p:cNvPr id="11" name="Text 5"/>
          <p:cNvSpPr/>
          <p:nvPr/>
        </p:nvSpPr>
        <p:spPr>
          <a:xfrm>
            <a:off x="4147304" y="5529739"/>
            <a:ext cx="7458908"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Condicionais aninhadas são úteis em cenários onde você precisa verificar várias condições em sequência. Por exemplo, você pode usar condicionais aninhadas para validar entradas do usuário, verificar se um número está dentro de um intervalo específico ou criar menus interativos.</a:t>
            </a:r>
            <a:endParaRPr lang="en-US" sz="1361" dirty="0"/>
          </a:p>
        </p:txBody>
      </p:sp>
      <p:pic>
        <p:nvPicPr>
          <p:cNvPr id="12" name="Image 4" descr="preencoded.png"/>
          <p:cNvPicPr>
            <a:picLocks noChangeAspect="1"/>
          </p:cNvPicPr>
          <p:nvPr/>
        </p:nvPicPr>
        <p:blipFill>
          <a:blip r:embed="rId7"/>
          <a:stretch>
            <a:fillRect/>
          </a:stretch>
        </p:blipFill>
        <p:spPr>
          <a:xfrm>
            <a:off x="3024068" y="6532245"/>
            <a:ext cx="864037" cy="1548765"/>
          </a:xfrm>
          <a:prstGeom prst="rect">
            <a:avLst/>
          </a:prstGeom>
        </p:spPr>
      </p:pic>
      <p:sp>
        <p:nvSpPr>
          <p:cNvPr id="13" name="Text 6"/>
          <p:cNvSpPr/>
          <p:nvPr/>
        </p:nvSpPr>
        <p:spPr>
          <a:xfrm>
            <a:off x="4147304" y="6705005"/>
            <a:ext cx="3028474"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Exemplo de Validação de Entrada</a:t>
            </a:r>
            <a:endParaRPr lang="en-US" sz="1701" dirty="0"/>
          </a:p>
        </p:txBody>
      </p:sp>
      <p:sp>
        <p:nvSpPr>
          <p:cNvPr id="14" name="Text 7"/>
          <p:cNvSpPr/>
          <p:nvPr/>
        </p:nvSpPr>
        <p:spPr>
          <a:xfrm>
            <a:off x="4147304" y="7078504"/>
            <a:ext cx="7458908" cy="829747"/>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Em um programa que solicita idade do usuário, você pode usar condicionais aninhadas para validar se a idade está dentro de um intervalo válido: `if idade &lt; 0: print("Idade inválida"); elif idade &lt; 18: print("Menor de idade"); else: print("Maior de idade");`</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604599"/>
            <a:ext cx="7637145"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Condicional Ternária: Uma forma Concisa</a:t>
            </a:r>
            <a:endParaRPr lang="en-US" sz="3402" dirty="0"/>
          </a:p>
        </p:txBody>
      </p:sp>
      <p:sp>
        <p:nvSpPr>
          <p:cNvPr id="6" name="Shape 2"/>
          <p:cNvSpPr/>
          <p:nvPr/>
        </p:nvSpPr>
        <p:spPr>
          <a:xfrm>
            <a:off x="604837" y="1403866"/>
            <a:ext cx="7934325" cy="1287423"/>
          </a:xfrm>
          <a:prstGeom prst="roundRect">
            <a:avLst>
              <a:gd name="adj" fmla="val 5638"/>
            </a:avLst>
          </a:prstGeom>
          <a:solidFill>
            <a:srgbClr val="003180"/>
          </a:solidFill>
          <a:ln w="7620">
            <a:solidFill>
              <a:srgbClr val="194A99"/>
            </a:solidFill>
            <a:prstDash val="solid"/>
          </a:ln>
        </p:spPr>
        <p:txBody>
          <a:bodyPr/>
          <a:lstStyle/>
          <a:p>
            <a:endParaRPr lang="pt-BR"/>
          </a:p>
        </p:txBody>
      </p:sp>
      <p:sp>
        <p:nvSpPr>
          <p:cNvPr id="7" name="Text 3"/>
          <p:cNvSpPr/>
          <p:nvPr/>
        </p:nvSpPr>
        <p:spPr>
          <a:xfrm>
            <a:off x="785217" y="1584246"/>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Condicional Ternária</a:t>
            </a:r>
            <a:endParaRPr lang="en-US" sz="1701" dirty="0"/>
          </a:p>
        </p:txBody>
      </p:sp>
      <p:sp>
        <p:nvSpPr>
          <p:cNvPr id="8" name="Text 4"/>
          <p:cNvSpPr/>
          <p:nvPr/>
        </p:nvSpPr>
        <p:spPr>
          <a:xfrm>
            <a:off x="785217" y="1957745"/>
            <a:ext cx="757356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 condicional ternária é uma forma concisa de expressar uma condição if-else em uma única linha. É útil para atribuir valores a variáveis ​​ou para realizar operações condicionais de forma mais compacta.</a:t>
            </a:r>
            <a:endParaRPr lang="en-US" sz="1361" dirty="0"/>
          </a:p>
        </p:txBody>
      </p:sp>
      <p:sp>
        <p:nvSpPr>
          <p:cNvPr id="9" name="Shape 5"/>
          <p:cNvSpPr/>
          <p:nvPr/>
        </p:nvSpPr>
        <p:spPr>
          <a:xfrm>
            <a:off x="604837" y="2864048"/>
            <a:ext cx="7934325" cy="1564005"/>
          </a:xfrm>
          <a:prstGeom prst="roundRect">
            <a:avLst>
              <a:gd name="adj" fmla="val 4641"/>
            </a:avLst>
          </a:prstGeom>
          <a:solidFill>
            <a:srgbClr val="003180"/>
          </a:solidFill>
          <a:ln w="7620">
            <a:solidFill>
              <a:srgbClr val="194A99"/>
            </a:solidFill>
            <a:prstDash val="solid"/>
          </a:ln>
        </p:spPr>
        <p:txBody>
          <a:bodyPr/>
          <a:lstStyle/>
          <a:p>
            <a:endParaRPr lang="pt-BR"/>
          </a:p>
        </p:txBody>
      </p:sp>
      <p:sp>
        <p:nvSpPr>
          <p:cNvPr id="10" name="Text 6"/>
          <p:cNvSpPr/>
          <p:nvPr/>
        </p:nvSpPr>
        <p:spPr>
          <a:xfrm>
            <a:off x="785217" y="3044428"/>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Exemplo de Ternária</a:t>
            </a:r>
            <a:endParaRPr lang="en-US" sz="1701" dirty="0"/>
          </a:p>
        </p:txBody>
      </p:sp>
      <p:sp>
        <p:nvSpPr>
          <p:cNvPr id="11" name="Text 7"/>
          <p:cNvSpPr/>
          <p:nvPr/>
        </p:nvSpPr>
        <p:spPr>
          <a:xfrm>
            <a:off x="785217" y="3417927"/>
            <a:ext cx="757356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O código `x = 10; mensagem = "x é maior que 5" if x &gt; 5 else "x não é maior que 5"; print(mensagem)` verifica se `x` é maior que 5 e atribui a string correspondente à variável `mensagem`. A mensagem é então impressa.</a:t>
            </a:r>
            <a:endParaRPr lang="en-US" sz="1361" dirty="0"/>
          </a:p>
        </p:txBody>
      </p:sp>
      <p:sp>
        <p:nvSpPr>
          <p:cNvPr id="12" name="Shape 8"/>
          <p:cNvSpPr/>
          <p:nvPr/>
        </p:nvSpPr>
        <p:spPr>
          <a:xfrm>
            <a:off x="604837" y="4600813"/>
            <a:ext cx="7934325" cy="1287423"/>
          </a:xfrm>
          <a:prstGeom prst="roundRect">
            <a:avLst>
              <a:gd name="adj" fmla="val 5638"/>
            </a:avLst>
          </a:prstGeom>
          <a:solidFill>
            <a:srgbClr val="003180"/>
          </a:solidFill>
          <a:ln w="7620">
            <a:solidFill>
              <a:srgbClr val="194A99"/>
            </a:solidFill>
            <a:prstDash val="solid"/>
          </a:ln>
        </p:spPr>
        <p:txBody>
          <a:bodyPr/>
          <a:lstStyle/>
          <a:p>
            <a:endParaRPr lang="pt-BR"/>
          </a:p>
        </p:txBody>
      </p:sp>
      <p:sp>
        <p:nvSpPr>
          <p:cNvPr id="13" name="Text 9"/>
          <p:cNvSpPr/>
          <p:nvPr/>
        </p:nvSpPr>
        <p:spPr>
          <a:xfrm>
            <a:off x="785217" y="4781193"/>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Utilização da Ternária</a:t>
            </a:r>
            <a:endParaRPr lang="en-US" sz="1701" dirty="0"/>
          </a:p>
        </p:txBody>
      </p:sp>
      <p:sp>
        <p:nvSpPr>
          <p:cNvPr id="14" name="Text 10"/>
          <p:cNvSpPr/>
          <p:nvPr/>
        </p:nvSpPr>
        <p:spPr>
          <a:xfrm>
            <a:off x="785217" y="5154692"/>
            <a:ext cx="757356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 condicional ternária é frequentemente usada para simplificar o código e tornar as expressões mais legíveis, especialmente em cenários onde a lógica condicional é relativamente simples.</a:t>
            </a:r>
            <a:endParaRPr lang="en-US" sz="1361" dirty="0"/>
          </a:p>
        </p:txBody>
      </p:sp>
      <p:sp>
        <p:nvSpPr>
          <p:cNvPr id="15" name="Shape 11"/>
          <p:cNvSpPr/>
          <p:nvPr/>
        </p:nvSpPr>
        <p:spPr>
          <a:xfrm>
            <a:off x="604837" y="6060996"/>
            <a:ext cx="7934325" cy="1564005"/>
          </a:xfrm>
          <a:prstGeom prst="roundRect">
            <a:avLst>
              <a:gd name="adj" fmla="val 4641"/>
            </a:avLst>
          </a:prstGeom>
          <a:solidFill>
            <a:srgbClr val="003180"/>
          </a:solidFill>
          <a:ln w="7620">
            <a:solidFill>
              <a:srgbClr val="194A99"/>
            </a:solidFill>
            <a:prstDash val="solid"/>
          </a:ln>
        </p:spPr>
        <p:txBody>
          <a:bodyPr/>
          <a:lstStyle/>
          <a:p>
            <a:endParaRPr lang="pt-BR"/>
          </a:p>
        </p:txBody>
      </p:sp>
      <p:sp>
        <p:nvSpPr>
          <p:cNvPr id="16" name="Text 12"/>
          <p:cNvSpPr/>
          <p:nvPr/>
        </p:nvSpPr>
        <p:spPr>
          <a:xfrm>
            <a:off x="785217" y="6241375"/>
            <a:ext cx="2581394"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Exemplo de Uso da Ternária</a:t>
            </a:r>
            <a:endParaRPr lang="en-US" sz="1701" dirty="0"/>
          </a:p>
        </p:txBody>
      </p:sp>
      <p:sp>
        <p:nvSpPr>
          <p:cNvPr id="17" name="Text 13"/>
          <p:cNvSpPr/>
          <p:nvPr/>
        </p:nvSpPr>
        <p:spPr>
          <a:xfrm>
            <a:off x="785217" y="6614874"/>
            <a:ext cx="7573566"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Se você quiser exibir uma mensagem "Par" ou "Impar" dependendo do valor de uma variável `numero`, a condicional ternária pode ser utilizada: `mensagem = "Par" if numero % 2 == 0 else "Impar"; print(mensagem);`</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688068"/>
            <a:ext cx="7415927" cy="1543050"/>
          </a:xfrm>
          <a:prstGeom prst="rect">
            <a:avLst/>
          </a:prstGeom>
          <a:noFill/>
          <a:ln/>
        </p:spPr>
        <p:txBody>
          <a:bodyPr wrap="squar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Comparando as Estruturas Condicionais</a:t>
            </a:r>
            <a:endParaRPr lang="en-US" sz="4860" dirty="0"/>
          </a:p>
        </p:txBody>
      </p:sp>
      <p:sp>
        <p:nvSpPr>
          <p:cNvPr id="6" name="Shape 2"/>
          <p:cNvSpPr/>
          <p:nvPr/>
        </p:nvSpPr>
        <p:spPr>
          <a:xfrm>
            <a:off x="6350437" y="3601403"/>
            <a:ext cx="7415927" cy="2940129"/>
          </a:xfrm>
          <a:prstGeom prst="roundRect">
            <a:avLst>
              <a:gd name="adj" fmla="val 3527"/>
            </a:avLst>
          </a:prstGeom>
          <a:noFill/>
          <a:ln w="15240">
            <a:solidFill>
              <a:srgbClr val="FFFFFF">
                <a:alpha val="24000"/>
              </a:srgbClr>
            </a:solidFill>
            <a:prstDash val="solid"/>
          </a:ln>
        </p:spPr>
        <p:txBody>
          <a:bodyPr/>
          <a:lstStyle/>
          <a:p>
            <a:endParaRPr lang="pt-BR"/>
          </a:p>
        </p:txBody>
      </p:sp>
      <p:sp>
        <p:nvSpPr>
          <p:cNvPr id="7" name="Shape 3"/>
          <p:cNvSpPr/>
          <p:nvPr/>
        </p:nvSpPr>
        <p:spPr>
          <a:xfrm>
            <a:off x="6365677" y="3616643"/>
            <a:ext cx="7385447" cy="706517"/>
          </a:xfrm>
          <a:prstGeom prst="rect">
            <a:avLst/>
          </a:prstGeom>
          <a:solidFill>
            <a:srgbClr val="FFFFFF">
              <a:alpha val="4000"/>
            </a:srgbClr>
          </a:solidFill>
          <a:ln/>
        </p:spPr>
        <p:txBody>
          <a:bodyPr/>
          <a:lstStyle/>
          <a:p>
            <a:endParaRPr lang="pt-BR"/>
          </a:p>
        </p:txBody>
      </p:sp>
      <p:sp>
        <p:nvSpPr>
          <p:cNvPr id="8" name="Text 4"/>
          <p:cNvSpPr/>
          <p:nvPr/>
        </p:nvSpPr>
        <p:spPr>
          <a:xfrm>
            <a:off x="6612493" y="3772376"/>
            <a:ext cx="3195280" cy="395049"/>
          </a:xfrm>
          <a:prstGeom prst="rect">
            <a:avLst/>
          </a:prstGeom>
          <a:noFill/>
          <a:ln/>
        </p:spPr>
        <p:txBody>
          <a:bodyPr wrap="non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Estrutura</a:t>
            </a:r>
            <a:endParaRPr lang="en-US" sz="1944" dirty="0"/>
          </a:p>
        </p:txBody>
      </p:sp>
      <p:sp>
        <p:nvSpPr>
          <p:cNvPr id="9" name="Text 5"/>
          <p:cNvSpPr/>
          <p:nvPr/>
        </p:nvSpPr>
        <p:spPr>
          <a:xfrm>
            <a:off x="10309027" y="3772376"/>
            <a:ext cx="3195280" cy="395049"/>
          </a:xfrm>
          <a:prstGeom prst="rect">
            <a:avLst/>
          </a:prstGeom>
          <a:noFill/>
          <a:ln/>
        </p:spPr>
        <p:txBody>
          <a:bodyPr wrap="non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Exemplo</a:t>
            </a:r>
            <a:endParaRPr lang="en-US" sz="1944" dirty="0"/>
          </a:p>
        </p:txBody>
      </p:sp>
      <p:sp>
        <p:nvSpPr>
          <p:cNvPr id="10" name="Shape 6"/>
          <p:cNvSpPr/>
          <p:nvPr/>
        </p:nvSpPr>
        <p:spPr>
          <a:xfrm>
            <a:off x="6365677" y="4323159"/>
            <a:ext cx="7385447" cy="1101566"/>
          </a:xfrm>
          <a:prstGeom prst="rect">
            <a:avLst/>
          </a:prstGeom>
          <a:solidFill>
            <a:srgbClr val="000000">
              <a:alpha val="4000"/>
            </a:srgbClr>
          </a:solidFill>
          <a:ln/>
        </p:spPr>
        <p:txBody>
          <a:bodyPr/>
          <a:lstStyle/>
          <a:p>
            <a:endParaRPr lang="pt-BR"/>
          </a:p>
        </p:txBody>
      </p:sp>
      <p:sp>
        <p:nvSpPr>
          <p:cNvPr id="11" name="Text 7"/>
          <p:cNvSpPr/>
          <p:nvPr/>
        </p:nvSpPr>
        <p:spPr>
          <a:xfrm>
            <a:off x="6612493" y="4478893"/>
            <a:ext cx="3195280" cy="395049"/>
          </a:xfrm>
          <a:prstGeom prst="rect">
            <a:avLst/>
          </a:prstGeom>
          <a:noFill/>
          <a:ln/>
        </p:spPr>
        <p:txBody>
          <a:bodyPr wrap="non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if-else</a:t>
            </a:r>
            <a:endParaRPr lang="en-US" sz="1944" dirty="0"/>
          </a:p>
        </p:txBody>
      </p:sp>
      <p:sp>
        <p:nvSpPr>
          <p:cNvPr id="12" name="Text 8"/>
          <p:cNvSpPr/>
          <p:nvPr/>
        </p:nvSpPr>
        <p:spPr>
          <a:xfrm>
            <a:off x="10309027" y="4478893"/>
            <a:ext cx="3195280" cy="790099"/>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if condição: instrução1 else: instrução2</a:t>
            </a:r>
            <a:endParaRPr lang="en-US" sz="1944" dirty="0"/>
          </a:p>
        </p:txBody>
      </p:sp>
      <p:sp>
        <p:nvSpPr>
          <p:cNvPr id="13" name="Shape 9"/>
          <p:cNvSpPr/>
          <p:nvPr/>
        </p:nvSpPr>
        <p:spPr>
          <a:xfrm>
            <a:off x="6365677" y="5424726"/>
            <a:ext cx="7385447" cy="1101566"/>
          </a:xfrm>
          <a:prstGeom prst="rect">
            <a:avLst/>
          </a:prstGeom>
          <a:solidFill>
            <a:srgbClr val="FFFFFF">
              <a:alpha val="4000"/>
            </a:srgbClr>
          </a:solidFill>
          <a:ln/>
        </p:spPr>
        <p:txBody>
          <a:bodyPr/>
          <a:lstStyle/>
          <a:p>
            <a:endParaRPr lang="pt-BR"/>
          </a:p>
        </p:txBody>
      </p:sp>
      <p:sp>
        <p:nvSpPr>
          <p:cNvPr id="14" name="Text 10"/>
          <p:cNvSpPr/>
          <p:nvPr/>
        </p:nvSpPr>
        <p:spPr>
          <a:xfrm>
            <a:off x="6612493" y="5580459"/>
            <a:ext cx="3195280" cy="395049"/>
          </a:xfrm>
          <a:prstGeom prst="rect">
            <a:avLst/>
          </a:prstGeom>
          <a:noFill/>
          <a:ln/>
        </p:spPr>
        <p:txBody>
          <a:bodyPr wrap="non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Ternária</a:t>
            </a:r>
            <a:endParaRPr lang="en-US" sz="1944" dirty="0"/>
          </a:p>
        </p:txBody>
      </p:sp>
      <p:sp>
        <p:nvSpPr>
          <p:cNvPr id="15" name="Text 11"/>
          <p:cNvSpPr/>
          <p:nvPr/>
        </p:nvSpPr>
        <p:spPr>
          <a:xfrm>
            <a:off x="10309027" y="5580459"/>
            <a:ext cx="3195280" cy="790099"/>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instrução1 if condição else instrução2</a:t>
            </a:r>
            <a:endParaRPr lang="en-US" sz="194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577935"/>
            <a:ext cx="7415927" cy="1543050"/>
          </a:xfrm>
          <a:prstGeom prst="rect">
            <a:avLst/>
          </a:prstGeom>
          <a:noFill/>
          <a:ln/>
        </p:spPr>
        <p:txBody>
          <a:bodyPr wrap="squar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Conclusão: Dominando Estruturas de Controle</a:t>
            </a:r>
            <a:endParaRPr lang="en-US" sz="4860" dirty="0"/>
          </a:p>
        </p:txBody>
      </p:sp>
      <p:sp>
        <p:nvSpPr>
          <p:cNvPr id="6" name="Text 2"/>
          <p:cNvSpPr/>
          <p:nvPr/>
        </p:nvSpPr>
        <p:spPr>
          <a:xfrm>
            <a:off x="864037" y="3491270"/>
            <a:ext cx="7415927" cy="3160395"/>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As estruturas de repetição e condicionais são ferramentas essenciais na programação em Python, permitindo a criação de programas flexíveis e dinâmicos. Compreender o funcionamento e a aplicação dessas estruturas é fundamental para qualquer programador, permitindo a construção de algoritmos complexos e soluções eficazes para diversos problemas. Domine o uso de loops e condicionais para elevar seus conhecimentos em Python e construir programas poderosos e eficientes.</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TotalTime>
  <Words>1144</Words>
  <Application>Microsoft Office PowerPoint</Application>
  <PresentationFormat>Personalizar</PresentationFormat>
  <Paragraphs>68</Paragraphs>
  <Slides>8</Slides>
  <Notes>8</Notes>
  <HiddenSlides>0</HiddenSlides>
  <MMClips>0</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8</vt:i4>
      </vt:variant>
    </vt:vector>
  </HeadingPairs>
  <TitlesOfParts>
    <vt:vector size="11" baseType="lpstr">
      <vt:lpstr>Arial</vt:lpstr>
      <vt:lpstr>Asar</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CARLOS MANOEL SILVEIRA DA SILVA</cp:lastModifiedBy>
  <cp:revision>2</cp:revision>
  <dcterms:created xsi:type="dcterms:W3CDTF">2024-08-24T19:09:20Z</dcterms:created>
  <dcterms:modified xsi:type="dcterms:W3CDTF">2024-08-24T20:26:37Z</dcterms:modified>
</cp:coreProperties>
</file>